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6" r:id="rId4"/>
    <p:sldId id="273" r:id="rId5"/>
    <p:sldId id="258" r:id="rId6"/>
    <p:sldId id="274" r:id="rId7"/>
    <p:sldId id="275" r:id="rId8"/>
    <p:sldId id="25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9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C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7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0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2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996E-1FAC-48A3-B88B-113D4FBE6D5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5E2A-6241-4462-B118-F327F5CE1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0514" y="-21019"/>
            <a:ext cx="4351280" cy="1145625"/>
          </a:xfrm>
          <a:prstGeom prst="rect">
            <a:avLst/>
          </a:prstGeom>
        </p:spPr>
      </p:pic>
      <p:pic>
        <p:nvPicPr>
          <p:cNvPr id="8" name="Рисунок 7" descr="Васечкины и сертификат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502" y="3309902"/>
            <a:ext cx="7206498" cy="29011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9857" y="1604362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SemiLight Condensed" pitchFamily="34" charset="0"/>
              </a:rPr>
              <a:t>Внедрение системы персонифицированного финансирования дополнительного образования детей в Канском районе</a:t>
            </a:r>
            <a:r>
              <a:rPr lang="ru-RU" b="1" cap="all" spc="108" dirty="0" smtClean="0">
                <a:latin typeface="Bahnschrift SemiLight Condensed" pitchFamily="34" charset="0"/>
              </a:rPr>
              <a:t/>
            </a:r>
            <a:br>
              <a:rPr lang="ru-RU" b="1" cap="all" spc="108" dirty="0" smtClean="0">
                <a:latin typeface="Bahnschrift SemiLight Condensed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8"/>
          <p:cNvSpPr>
            <a:spLocks noChangeArrowheads="1"/>
          </p:cNvSpPr>
          <p:nvPr/>
        </p:nvSpPr>
        <p:spPr bwMode="auto">
          <a:xfrm>
            <a:off x="5674658" y="3576918"/>
            <a:ext cx="941295" cy="29583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07" y="259976"/>
            <a:ext cx="11645152" cy="64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9" y="259976"/>
            <a:ext cx="11519646" cy="636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8086165" y="3137646"/>
            <a:ext cx="1819835" cy="439272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8"/>
          <p:cNvSpPr>
            <a:spLocks noChangeArrowheads="1"/>
          </p:cNvSpPr>
          <p:nvPr/>
        </p:nvSpPr>
        <p:spPr bwMode="auto">
          <a:xfrm>
            <a:off x="2743198" y="2832846"/>
            <a:ext cx="591671" cy="44823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1" y="224118"/>
            <a:ext cx="11707906" cy="63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2492186" y="4536140"/>
            <a:ext cx="1532967" cy="48409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179294"/>
            <a:ext cx="11645153" cy="64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4912657" y="3505198"/>
            <a:ext cx="1532967" cy="48409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66" y="206188"/>
            <a:ext cx="11600328" cy="634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4733365" y="3532093"/>
            <a:ext cx="1882587" cy="48409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8"/>
          <p:cNvSpPr>
            <a:spLocks noChangeArrowheads="1"/>
          </p:cNvSpPr>
          <p:nvPr/>
        </p:nvSpPr>
        <p:spPr bwMode="auto">
          <a:xfrm>
            <a:off x="5226424" y="1810871"/>
            <a:ext cx="1165412" cy="39444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304800"/>
            <a:ext cx="11618259" cy="627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1703294" y="5405716"/>
            <a:ext cx="1882587" cy="48409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58588"/>
            <a:ext cx="11555505" cy="62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4374776" y="5916705"/>
            <a:ext cx="1102660" cy="36755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71" y="215153"/>
            <a:ext cx="11663082" cy="64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2286000" y="1775011"/>
            <a:ext cx="1102660" cy="36755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128" y="-43693"/>
            <a:ext cx="10825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Как получить сертификат </a:t>
            </a:r>
          </a:p>
          <a:p>
            <a:pPr algn="ctr"/>
            <a:r>
              <a:rPr lang="ru-RU" sz="3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2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8387" y="1089999"/>
            <a:ext cx="10117343" cy="4912460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52399" y="0"/>
            <a:ext cx="2581805" cy="7799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6395" y="1066800"/>
            <a:ext cx="9788085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chemeClr val="bg1"/>
              </a:solidFill>
              <a:latin typeface="Franklin Gothic Heavy" pitchFamily="34" charset="0"/>
            </a:endParaRPr>
          </a:p>
          <a:p>
            <a:pPr algn="just"/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1)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Родитель обращается  с документами на ребёнка в одну из организаций, уполномоченных на приём заявлений на получение сертификата.</a:t>
            </a:r>
          </a:p>
          <a:p>
            <a:pPr algn="just"/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Совместно со специалистом организации заполняет заявление и подписывает  его.</a:t>
            </a:r>
          </a:p>
          <a:p>
            <a:pPr algn="just"/>
            <a:endParaRPr lang="ru-RU" sz="5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2) 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Рекомендуется</a:t>
            </a:r>
            <a:r>
              <a:rPr lang="ru-RU" sz="175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родителю записать  и сохранить номер сертификата, предоставленный  специалистом организации.                                     </a:t>
            </a:r>
          </a:p>
          <a:p>
            <a:r>
              <a:rPr lang="ru-RU" sz="17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Рекомендуется сохранить и пароль, с его помощью можно использовать личный кабинет в системе Навигатор для выбора и записи на кружки и секции, а также для получения прочих возможностей сертификата.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Для оформления заявления на получения сертификата  понадобятся: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▪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паспорт родителя (законного представителя);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свидетельство о рождении ребенка (или паспорта) 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СНИЛС ребенка. 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Дальше необходимо оформить на месте заявление и получить подтверждение о внесении сертификата в реестр.</a:t>
            </a:r>
            <a:endParaRPr lang="ru-RU" sz="6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b="1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После получения номера сертификата  можно  в любой момент начать использовать навигатор, чтобы направлять электронные заявки на обучение.</a:t>
            </a: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/>
          <a:stretch/>
        </p:blipFill>
        <p:spPr>
          <a:xfrm>
            <a:off x="-15018" y="4167357"/>
            <a:ext cx="2125715" cy="27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431" y="-59642"/>
            <a:ext cx="100635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6869" y="1304773"/>
            <a:ext cx="9480331" cy="4008907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СПАСИБО ЗА ВНИМАНИЕ !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0490" y="3244334"/>
            <a:ext cx="2859607" cy="7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2682" r="9847" b="27816"/>
          <a:stretch/>
        </p:blipFill>
        <p:spPr>
          <a:xfrm>
            <a:off x="-1" y="4967529"/>
            <a:ext cx="3237187" cy="19291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82880" y="136980"/>
            <a:ext cx="4221504" cy="12752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2682" r="9847" b="27816"/>
          <a:stretch/>
        </p:blipFill>
        <p:spPr>
          <a:xfrm>
            <a:off x="0" y="4928827"/>
            <a:ext cx="3237187" cy="19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0514" y="-21019"/>
            <a:ext cx="4351280" cy="1145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9856" y="1604362"/>
            <a:ext cx="10963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800" dirty="0" smtClean="0">
                <a:solidFill>
                  <a:schemeClr val="bg1"/>
                </a:solidFill>
              </a:rPr>
              <a:t>Министерство образования Красноярского края в целях обеспечения доступного и качественного дополнительного образования  детей ,  в рамках реализации федерального проекта «Успех каждого ребенка», национального проекта «Образование» в </a:t>
            </a:r>
            <a:r>
              <a:rPr lang="ru-RU" sz="2800" smtClean="0">
                <a:solidFill>
                  <a:schemeClr val="bg1"/>
                </a:solidFill>
              </a:rPr>
              <a:t>2020-2021 году  </a:t>
            </a:r>
            <a:r>
              <a:rPr lang="ru-RU" sz="2800" dirty="0" smtClean="0">
                <a:solidFill>
                  <a:schemeClr val="bg1"/>
                </a:solidFill>
              </a:rPr>
              <a:t>организует деятельность по внедрению в регионе целевой модели развития дополнительного образования детей (ДОД), которая предусматривает доступность, информационную открытость и внедрение персонифицированного финансирования дополнительного образования .</a:t>
            </a:r>
          </a:p>
        </p:txBody>
      </p:sp>
    </p:spTree>
    <p:extLst>
      <p:ext uri="{BB962C8B-B14F-4D97-AF65-F5344CB8AC3E}">
        <p14:creationId xmlns:p14="http://schemas.microsoft.com/office/powerpoint/2010/main" val="721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96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персонифицированное  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ф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инансирование 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120769" y="134872"/>
            <a:ext cx="2637591" cy="79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81200" y="1376858"/>
            <a:ext cx="8229600" cy="4201158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637556" y="3957155"/>
            <a:ext cx="2680565" cy="2890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5847" y="1508502"/>
            <a:ext cx="7567449" cy="42473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Предполагает определение и «закрепление» за ребенком денежных средств с последующей их передачей образовательной организации, где  реализуется принцип «Деньги следуют за ребенком» </a:t>
            </a:r>
          </a:p>
          <a:p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0"/>
            <a:ext cx="4753155" cy="18578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55607" y="2035834"/>
            <a:ext cx="4132053" cy="26051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Инструменты внедрения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2942" y="3510950"/>
            <a:ext cx="4632385" cy="22514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ГИС АО «Навигатор»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30195" y="785004"/>
            <a:ext cx="4666891" cy="20617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Сертификат  дополнительного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07226">
            <a:off x="4704537" y="2167112"/>
            <a:ext cx="1741453" cy="707465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4487">
            <a:off x="4762921" y="3665409"/>
            <a:ext cx="1678316" cy="68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426679" y="2294627"/>
            <a:ext cx="4364966" cy="4364965"/>
          </a:xfrm>
          <a:prstGeom prst="roundRect">
            <a:avLst/>
          </a:prstGeom>
          <a:ln w="38100"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реестр программ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8740" y="-59642"/>
            <a:ext cx="1152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</a:t>
            </a:r>
            <a:r>
              <a:rPr lang="ru-RU" sz="3600" dirty="0" smtClean="0">
                <a:solidFill>
                  <a:schemeClr val="bg1"/>
                </a:solidFill>
              </a:rPr>
              <a:t>ГИС АО «Навигатор»</a:t>
            </a:r>
            <a:r>
              <a:rPr lang="ru-RU" sz="360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?</a:t>
            </a:r>
            <a:endParaRPr lang="ru-RU" sz="360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0"/>
            <a:ext cx="3065938" cy="9261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46384" y="1405477"/>
            <a:ext cx="7962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Это  общедоступный информационный портал,  который подразделяется на 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1547" y="2277374"/>
            <a:ext cx="4252823" cy="4356340"/>
          </a:xfrm>
          <a:prstGeom prst="roundRect">
            <a:avLst/>
          </a:prstGeom>
          <a:ln w="38100">
            <a:solidFill>
              <a:schemeClr val="bg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реестр поставщиков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44461" y="2850567"/>
            <a:ext cx="39422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Государственная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(муниципальная) образовательная организация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Частная организация, осуществляющая образовательную деятельность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Индивидуальный предприниматель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676845" y="2726946"/>
            <a:ext cx="38991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Предпрофессиональные программы в области искусств и спорта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Общеразвивающие программы в рамках государственного (муниципального) задания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Сертифицированные общеразвивающие программы в системе ПФДО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Общеразвивающие программы, предоставляемые  на платной основе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-59642"/>
            <a:ext cx="1152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Что такое сертификат </a:t>
            </a:r>
          </a:p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д</a:t>
            </a:r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ополнительного образования?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0"/>
            <a:ext cx="2609036" cy="788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095680" y="1351230"/>
            <a:ext cx="8593341" cy="4656079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1660" y="2141100"/>
            <a:ext cx="7953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58529" y="1694234"/>
            <a:ext cx="78414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гарантия государства получения ребенком бесплатного дополнительного образования и подтверждение возможности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ребёнка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обучаться в кружках и секциях за счёт бюджетных средств.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Сертификат —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персональная электронная реестровая запись ребёнка в ГИС АО «Навигатор».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0962" y="4737359"/>
            <a:ext cx="7437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Сертификат родителям детей от 5 до 18 лет выдается однократно.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236898" y="1483744"/>
            <a:ext cx="4451230" cy="4494362"/>
          </a:xfrm>
          <a:prstGeom prst="roundRect">
            <a:avLst/>
          </a:prstGeom>
          <a:solidFill>
            <a:srgbClr val="5B9BD5">
              <a:alpha val="89804"/>
            </a:srgbClr>
          </a:solidFill>
          <a:ln w="38100"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Предоставляет дополнительную</a:t>
            </a:r>
          </a:p>
          <a:p>
            <a:r>
              <a:rPr lang="ru-RU" dirty="0" smtClean="0"/>
              <a:t>возможность пойти на те кружки и секции, которые включены в систему ПФ ДОД;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число сертификатов  персонифицированного финансирования ограничено муниципалитетом;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средства  на сертификат – выделяются на обучение ребенка на календарный год по образовательным программам, прошедшим экспертизу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20838" y="0"/>
            <a:ext cx="70995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Сертификат имеет два статуса – учета   и финансирования</a:t>
            </a:r>
            <a:endParaRPr lang="ru-RU" sz="360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0" y="0"/>
            <a:ext cx="3065938" cy="9261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11683" y="1647647"/>
            <a:ext cx="2829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Сертификат финансирования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8415" y="1621767"/>
            <a:ext cx="4252823" cy="4356340"/>
          </a:xfrm>
          <a:prstGeom prst="roundRect">
            <a:avLst/>
          </a:prstGeom>
          <a:ln w="38100">
            <a:solidFill>
              <a:schemeClr val="bg1">
                <a:alpha val="96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Сертификат учета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35834" y="2340109"/>
            <a:ext cx="39508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Позволяет вести учет охвата детей дополнительным образованием;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закрепляет возможность получать бесплатное дополнительное образование в тех кружках и секциях, которые уже ранее финансировались муниципалитетом;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 число сертификатов этого типа не ограничено.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18051" y="4983186"/>
            <a:ext cx="388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3" y="4206769"/>
            <a:ext cx="2640724" cy="2640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4" b="15200"/>
          <a:stretch/>
        </p:blipFill>
        <p:spPr>
          <a:xfrm>
            <a:off x="9724206" y="3957155"/>
            <a:ext cx="2680565" cy="2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96" y="573442"/>
            <a:ext cx="8514271" cy="61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 rot="16200000">
            <a:off x="8682490" y="-470141"/>
            <a:ext cx="2708693" cy="3925022"/>
          </a:xfrm>
          <a:prstGeom prst="round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/>
              <a:t>Пройти авторизацию на сайте   Навигатор дополнительного образования Красноярского края https://navigator.dvpion.ru/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24812" r="27198" b="22556"/>
          <a:stretch/>
        </p:blipFill>
        <p:spPr>
          <a:xfrm>
            <a:off x="-1" y="108992"/>
            <a:ext cx="2398143" cy="7244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6" y="3939654"/>
            <a:ext cx="3773214" cy="2918346"/>
          </a:xfrm>
          <a:prstGeom prst="rect">
            <a:avLst/>
          </a:prstGeom>
        </p:spPr>
      </p:pic>
      <p:sp>
        <p:nvSpPr>
          <p:cNvPr id="2" name="Овал 8"/>
          <p:cNvSpPr>
            <a:spLocks noChangeArrowheads="1"/>
          </p:cNvSpPr>
          <p:nvPr/>
        </p:nvSpPr>
        <p:spPr bwMode="auto">
          <a:xfrm>
            <a:off x="6355976" y="1775012"/>
            <a:ext cx="941295" cy="29583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3434"/>
            <a:ext cx="11636188" cy="65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8"/>
          <p:cNvSpPr>
            <a:spLocks noChangeArrowheads="1"/>
          </p:cNvSpPr>
          <p:nvPr/>
        </p:nvSpPr>
        <p:spPr bwMode="auto">
          <a:xfrm>
            <a:off x="4069976" y="5244352"/>
            <a:ext cx="421342" cy="33169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вал 8"/>
          <p:cNvSpPr>
            <a:spLocks noChangeArrowheads="1"/>
          </p:cNvSpPr>
          <p:nvPr/>
        </p:nvSpPr>
        <p:spPr bwMode="auto">
          <a:xfrm>
            <a:off x="5145741" y="5862918"/>
            <a:ext cx="1792941" cy="34962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489</Words>
  <Application>Microsoft Office PowerPoint</Application>
  <PresentationFormat>Широкоэкранный</PresentationFormat>
  <Paragraphs>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Bahnschrift SemiLight Condensed</vt:lpstr>
      <vt:lpstr>Calibri</vt:lpstr>
      <vt:lpstr>Calibri Light</vt:lpstr>
      <vt:lpstr>Franklin Gothic Heavy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orc2</cp:lastModifiedBy>
  <cp:revision>128</cp:revision>
  <dcterms:created xsi:type="dcterms:W3CDTF">2018-06-09T11:22:07Z</dcterms:created>
  <dcterms:modified xsi:type="dcterms:W3CDTF">2020-08-28T06:30:21Z</dcterms:modified>
</cp:coreProperties>
</file>